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05" r:id="rId4"/>
    <p:sldId id="302" r:id="rId5"/>
    <p:sldId id="284" r:id="rId6"/>
    <p:sldId id="282" r:id="rId7"/>
    <p:sldId id="285" r:id="rId8"/>
    <p:sldId id="286" r:id="rId9"/>
    <p:sldId id="287" r:id="rId10"/>
    <p:sldId id="289" r:id="rId11"/>
    <p:sldId id="288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0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E1FF"/>
    <a:srgbClr val="94D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86;&#1080;%20&#1076;&#1086;&#1082;&#1091;&#1084;&#1077;&#1085;&#1090;&#1099;\&#1040;&#1083;&#1080;&#1103;%20&#1050;\&#1040;&#1091;&#1090;&#1080;&#1079;&#1084;-01-01-2017\&#1087;&#1086;%20&#1072;&#1091;&#1090;&#1080;&#1079;&#1084;&#1091;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ПМПК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F6-4FD6-849B-AEE1F7C49DB7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F6-4FD6-849B-AEE1F7C49DB7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F6-4FD6-849B-AEE1F7C49DB7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F6-4FD6-849B-AEE1F7C49DB7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F6-4FD6-849B-AEE1F7C49DB7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F6-4FD6-849B-AEE1F7C49DB7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F6-4FD6-849B-AEE1F7C49DB7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F6-4FD6-849B-AEE1F7C49DB7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F6-4FD6-849B-AEE1F7C49DB7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8F6-4FD6-849B-AEE1F7C49DB7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8F6-4FD6-849B-AEE1F7C49DB7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8F6-4FD6-849B-AEE1F7C49DB7}"/>
              </c:ext>
            </c:extLst>
          </c:dPt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8F6-4FD6-849B-AEE1F7C49DB7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8F6-4FD6-849B-AEE1F7C49DB7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8F6-4FD6-849B-AEE1F7C49DB7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8F6-4FD6-849B-AEE1F7C49DB7}"/>
              </c:ext>
            </c:extLst>
          </c:dPt>
          <c:dPt>
            <c:idx val="16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8F6-4FD6-849B-AEE1F7C49DB7}"/>
              </c:ext>
            </c:extLst>
          </c:dPt>
          <c:dPt>
            <c:idx val="17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8F6-4FD6-849B-AEE1F7C49DB7}"/>
              </c:ext>
            </c:extLst>
          </c:dPt>
          <c:dPt>
            <c:idx val="18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8F6-4FD6-849B-AEE1F7C49DB7}"/>
              </c:ext>
            </c:extLst>
          </c:dPt>
          <c:dPt>
            <c:idx val="19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8F6-4FD6-849B-AEE1F7C49D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Абай</c:v>
                </c:pt>
                <c:pt idx="1">
                  <c:v>Акмолинская</c:v>
                </c:pt>
                <c:pt idx="2">
                  <c:v>Актюбинская</c:v>
                </c:pt>
                <c:pt idx="3">
                  <c:v>Алматинская</c:v>
                </c:pt>
                <c:pt idx="4">
                  <c:v>Атырауская </c:v>
                </c:pt>
                <c:pt idx="5">
                  <c:v>ВКО</c:v>
                </c:pt>
                <c:pt idx="6">
                  <c:v>Жамбылская</c:v>
                </c:pt>
                <c:pt idx="7">
                  <c:v>Жетысу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Костанайская</c:v>
                </c:pt>
                <c:pt idx="11">
                  <c:v>Кызылординская</c:v>
                </c:pt>
                <c:pt idx="12">
                  <c:v>Мангистауская</c:v>
                </c:pt>
                <c:pt idx="13">
                  <c:v>Павлодарская</c:v>
                </c:pt>
                <c:pt idx="14">
                  <c:v>СКО</c:v>
                </c:pt>
                <c:pt idx="15">
                  <c:v>Туркестанская</c:v>
                </c:pt>
                <c:pt idx="16">
                  <c:v>Улытау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г.Шымкент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9</c:v>
                </c:pt>
                <c:pt idx="4">
                  <c:v>2</c:v>
                </c:pt>
                <c:pt idx="5">
                  <c:v>3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3</c:v>
                </c:pt>
                <c:pt idx="14">
                  <c:v>3</c:v>
                </c:pt>
                <c:pt idx="15">
                  <c:v>7</c:v>
                </c:pt>
                <c:pt idx="16">
                  <c:v>1</c:v>
                </c:pt>
                <c:pt idx="17">
                  <c:v>6</c:v>
                </c:pt>
                <c:pt idx="18">
                  <c:v>8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C8F6-4FD6-849B-AEE1F7C49D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8572032"/>
        <c:axId val="95576640"/>
      </c:barChart>
      <c:catAx>
        <c:axId val="7857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576640"/>
        <c:crosses val="autoZero"/>
        <c:auto val="1"/>
        <c:lblAlgn val="ctr"/>
        <c:lblOffset val="100"/>
        <c:noMultiLvlLbl val="0"/>
      </c:catAx>
      <c:valAx>
        <c:axId val="9557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ru-RU" sz="140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кол-во ПМПК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57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ysClr val="window" lastClr="FFFFFF">
                <a:lumMod val="85000"/>
                <a:shade val="30000"/>
                <a:satMod val="115000"/>
              </a:sysClr>
            </a:gs>
            <a:gs pos="88000">
              <a:sysClr val="window" lastClr="FFFFFF">
                <a:lumMod val="95000"/>
              </a:sysClr>
            </a:gs>
            <a:gs pos="100000">
              <a:sysClr val="window" lastClr="FFFFFF">
                <a:lumMod val="85000"/>
                <a:shade val="100000"/>
                <a:satMod val="115000"/>
              </a:sysClr>
            </a:gs>
          </a:gsLst>
          <a:lin ang="0" scaled="1"/>
          <a:tileRect/>
        </a:gradFill>
        <a:ln w="12700">
          <a:solidFill>
            <a:srgbClr val="C0C0C0"/>
          </a:solidFill>
          <a:prstDash val="solid"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11602728689576514"/>
          <c:y val="7.4783636739285148E-2"/>
          <c:w val="0.88246471663841231"/>
          <c:h val="0.818953880764904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Кол-во детей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1"/>
          <c:dLbls>
            <c:dLbl>
              <c:idx val="0"/>
              <c:layout>
                <c:manualLayout>
                  <c:x val="1.1009112703932187E-2"/>
                  <c:y val="-2.617510087504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32-4CD2-ABB0-FACB1173FE92}"/>
                </c:ext>
              </c:extLst>
            </c:dLbl>
            <c:dLbl>
              <c:idx val="1"/>
              <c:layout>
                <c:manualLayout>
                  <c:x val="1.0119148885745893E-2"/>
                  <c:y val="-2.6325376669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32-4CD2-ABB0-FACB1173FE92}"/>
                </c:ext>
              </c:extLst>
            </c:dLbl>
            <c:dLbl>
              <c:idx val="2"/>
              <c:layout>
                <c:manualLayout>
                  <c:x val="5.5795230151092336E-3"/>
                  <c:y val="-4.0158688345934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C32-4CD2-ABB0-FACB1173FE92}"/>
                </c:ext>
              </c:extLst>
            </c:dLbl>
            <c:dLbl>
              <c:idx val="3"/>
              <c:layout>
                <c:manualLayout>
                  <c:x val="2.4097242148082899E-3"/>
                  <c:y val="-1.9641323981051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32-4CD2-ABB0-FACB1173FE92}"/>
                </c:ext>
              </c:extLst>
            </c:dLbl>
            <c:dLbl>
              <c:idx val="4"/>
              <c:layout>
                <c:manualLayout>
                  <c:x val="9.4610726905563006E-3"/>
                  <c:y val="-1.9474597585273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32-4CD2-ABB0-FACB1173FE92}"/>
                </c:ext>
              </c:extLst>
            </c:dLbl>
            <c:dLbl>
              <c:idx val="5"/>
              <c:layout>
                <c:manualLayout>
                  <c:x val="0"/>
                  <c:y val="-2.938454973330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32-4CD2-ABB0-FACB1173FE92}"/>
                </c:ext>
              </c:extLst>
            </c:dLbl>
            <c:dLbl>
              <c:idx val="6"/>
              <c:layout>
                <c:manualLayout>
                  <c:x val="-6.7472054772061737E-17"/>
                  <c:y val="-1.1874471872344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32-4CD2-ABB0-FACB1173FE92}"/>
                </c:ext>
              </c:extLst>
            </c:dLbl>
            <c:dLbl>
              <c:idx val="7"/>
              <c:layout>
                <c:manualLayout>
                  <c:x val="0"/>
                  <c:y val="-1.1874471872344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32-4CD2-ABB0-FACB1173FE92}"/>
                </c:ext>
              </c:extLst>
            </c:dLbl>
            <c:dLbl>
              <c:idx val="8"/>
              <c:layout>
                <c:manualLayout>
                  <c:x val="0"/>
                  <c:y val="-1.781170780851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32-4CD2-ABB0-FACB1173FE92}"/>
                </c:ext>
              </c:extLst>
            </c:dLbl>
            <c:dLbl>
              <c:idx val="9"/>
              <c:layout>
                <c:manualLayout>
                  <c:x val="0"/>
                  <c:y val="-2.968617968086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32-4CD2-ABB0-FACB1173FE92}"/>
                </c:ext>
              </c:extLst>
            </c:dLbl>
            <c:dLbl>
              <c:idx val="10"/>
              <c:layout>
                <c:manualLayout>
                  <c:x val="-1.3494410954412347E-16"/>
                  <c:y val="-1.781170780851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32-4CD2-ABB0-FACB1173FE92}"/>
                </c:ext>
              </c:extLst>
            </c:dLbl>
            <c:dLbl>
              <c:idx val="11"/>
              <c:layout>
                <c:manualLayout>
                  <c:x val="-1.8401682058635294E-3"/>
                  <c:y val="-1.1874471872344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32-4CD2-ABB0-FACB1173FE92}"/>
                </c:ext>
              </c:extLst>
            </c:dLbl>
            <c:dLbl>
              <c:idx val="12"/>
              <c:layout>
                <c:manualLayout>
                  <c:x val="0"/>
                  <c:y val="-1.781170780851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32-4CD2-ABB0-FACB1173FE92}"/>
                </c:ext>
              </c:extLst>
            </c:dLbl>
            <c:spPr>
              <a:solidFill>
                <a:sysClr val="window" lastClr="FFFFFF"/>
              </a:solidFill>
              <a:ln w="25232">
                <a:noFill/>
              </a:ln>
            </c:spPr>
            <c:txPr>
              <a:bodyPr/>
              <a:lstStyle/>
              <a:p>
                <a:pPr>
                  <a:defRPr sz="1150" b="1" i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2003 г.</c:v>
                </c:pt>
                <c:pt idx="1">
                  <c:v>2007 г.</c:v>
                </c:pt>
                <c:pt idx="2">
                  <c:v>2010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  <c:pt idx="10">
                  <c:v>2020 г.</c:v>
                </c:pt>
                <c:pt idx="11">
                  <c:v>2021 г.</c:v>
                </c:pt>
                <c:pt idx="12">
                  <c:v>2022 г.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77</c:v>
                </c:pt>
                <c:pt idx="1">
                  <c:v>328</c:v>
                </c:pt>
                <c:pt idx="2">
                  <c:v>465</c:v>
                </c:pt>
                <c:pt idx="3">
                  <c:v>1099</c:v>
                </c:pt>
                <c:pt idx="4">
                  <c:v>1456</c:v>
                </c:pt>
                <c:pt idx="5">
                  <c:v>1956</c:v>
                </c:pt>
                <c:pt idx="6">
                  <c:v>2962</c:v>
                </c:pt>
                <c:pt idx="7">
                  <c:v>3820</c:v>
                </c:pt>
                <c:pt idx="8">
                  <c:v>4707</c:v>
                </c:pt>
                <c:pt idx="9">
                  <c:v>5193</c:v>
                </c:pt>
                <c:pt idx="10">
                  <c:v>6771</c:v>
                </c:pt>
                <c:pt idx="11">
                  <c:v>8796</c:v>
                </c:pt>
                <c:pt idx="12">
                  <c:v>12087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32-4CD2-ABB0-FACB1173F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2842240"/>
        <c:axId val="114253184"/>
        <c:axId val="0"/>
      </c:bar3DChart>
      <c:catAx>
        <c:axId val="11284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>
                <a:solidFill>
                  <a:srgbClr val="002060"/>
                </a:solidFill>
              </a:defRPr>
            </a:pPr>
            <a:endParaRPr lang="ru-RU"/>
          </a:p>
        </c:txPr>
        <c:crossAx val="11425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253184"/>
        <c:scaling>
          <c:orientation val="minMax"/>
        </c:scaling>
        <c:delete val="0"/>
        <c:axPos val="l"/>
        <c:majorGridlines>
          <c:spPr>
            <a:ln w="3154">
              <a:solidFill>
                <a:sysClr val="window" lastClr="FFFFFF">
                  <a:lumMod val="85000"/>
                </a:sys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ru-RU" sz="160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кол-во детей</a:t>
                </a:r>
              </a:p>
            </c:rich>
          </c:tx>
          <c:layout>
            <c:manualLayout>
              <c:xMode val="edge"/>
              <c:yMode val="edge"/>
              <c:x val="4.9333605542992341E-2"/>
              <c:y val="0.37757515438312911"/>
            </c:manualLayout>
          </c:layout>
          <c:overlay val="0"/>
          <c:spPr>
            <a:noFill/>
            <a:ln w="253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>
                <a:solidFill>
                  <a:srgbClr val="002060"/>
                </a:solidFill>
              </a:defRPr>
            </a:pPr>
            <a:endParaRPr lang="ru-RU"/>
          </a:p>
        </c:txPr>
        <c:crossAx val="112842240"/>
        <c:crosses val="autoZero"/>
        <c:crossBetween val="between"/>
      </c:valAx>
      <c:spPr>
        <a:noFill/>
        <a:ln w="25313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E7E6E6">
            <a:shade val="30000"/>
            <a:satMod val="115000"/>
          </a:srgbClr>
        </a:gs>
        <a:gs pos="50000">
          <a:srgbClr val="E7E6E6">
            <a:shade val="67500"/>
            <a:satMod val="115000"/>
          </a:srgbClr>
        </a:gs>
        <a:gs pos="100000">
          <a:srgbClr val="E7E6E6">
            <a:shade val="100000"/>
            <a:satMod val="115000"/>
          </a:srgbClr>
        </a:gs>
      </a:gsLst>
      <a:path path="circle">
        <a:fillToRect l="100000" t="100000"/>
      </a:path>
      <a:tileRect r="-100000" b="-100000"/>
    </a:gradFill>
    <a:ln w="12700" cap="flat" cmpd="sng" algn="ctr">
      <a:noFill/>
      <a:prstDash val="solid"/>
    </a:ln>
    <a:effectLst/>
  </c:spPr>
  <c:txPr>
    <a:bodyPr/>
    <a:lstStyle/>
    <a:p>
      <a:pPr>
        <a:defRPr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98433280655891E-3"/>
          <c:y val="2.9017911053361215E-2"/>
          <c:w val="0.99100153401758784"/>
          <c:h val="0.95762085211144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B2A-4746-87C0-0109B2C806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B2A-4746-87C0-0109B2C806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B2A-4746-87C0-0109B2C8066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/>
                      <a:t>Ранний возраст</a:t>
                    </a:r>
                  </a:p>
                  <a:p>
                    <a:r>
                      <a:rPr lang="ru-RU" sz="1000"/>
                      <a:t>1052; 8,7%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2A-4746-87C0-0109B2C80668}"/>
                </c:ext>
              </c:extLst>
            </c:dLbl>
            <c:dLbl>
              <c:idx val="1"/>
              <c:layout>
                <c:manualLayout>
                  <c:x val="-8.0448516279350499E-2"/>
                  <c:y val="-7.21225635714528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00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Дошкольный  возраст 4331; 35,8</a:t>
                    </a:r>
                    <a:r>
                      <a:rPr lang="ru-RU" sz="1000" b="1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ln>
                        <a:noFill/>
                      </a:ln>
                      <a:solidFill>
                        <a:schemeClr val="accent5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697752677991"/>
                      <c:h val="0.16385859196008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B2A-4746-87C0-0109B2C8066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000"/>
                      <a:t>Школьный возраст 6704; 55,5%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2A-4746-87C0-0109B2C80668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0-3 года</c:v>
                </c:pt>
                <c:pt idx="1">
                  <c:v>3-5 лет</c:v>
                </c:pt>
                <c:pt idx="2">
                  <c:v>6-18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1052</c:v>
                </c:pt>
                <c:pt idx="1">
                  <c:v>4331</c:v>
                </c:pt>
                <c:pt idx="2">
                  <c:v>6704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2A-4746-87C0-0109B2C806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0B2A-4746-87C0-0109B2C806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0B2A-4746-87C0-0109B2C806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0B2A-4746-87C0-0109B2C8066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0-3 года</c:v>
                </c:pt>
                <c:pt idx="1">
                  <c:v>3-5 лет</c:v>
                </c:pt>
                <c:pt idx="2">
                  <c:v>6-18 лет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8.6999999999999993</c:v>
                </c:pt>
                <c:pt idx="1">
                  <c:v>35.799999999999997</c:v>
                </c:pt>
                <c:pt idx="2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B2A-4746-87C0-0109B2C806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039416482901819"/>
          <c:y val="0.88127465723918497"/>
          <c:w val="0.71123484081752641"/>
          <c:h val="9.8157600095893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Лист1!$C$20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Лист1!$B$21:$B$28</c:f>
              <c:strCache>
                <c:ptCount val="8"/>
                <c:pt idx="0">
                  <c:v>другие организации</c:v>
                </c:pt>
                <c:pt idx="1">
                  <c:v>обучение на дому</c:v>
                </c:pt>
                <c:pt idx="2">
                  <c:v>общеоб.организации </c:v>
                </c:pt>
                <c:pt idx="3">
                  <c:v>спец.кл.(группы)</c:v>
                </c:pt>
                <c:pt idx="4">
                  <c:v>спец.организации</c:v>
                </c:pt>
                <c:pt idx="5">
                  <c:v>центр поддержки детей с аутизмом</c:v>
                </c:pt>
                <c:pt idx="6">
                  <c:v>РЦ</c:v>
                </c:pt>
                <c:pt idx="7">
                  <c:v>КППК</c:v>
                </c:pt>
              </c:strCache>
            </c:strRef>
          </c:cat>
          <c:val>
            <c:numRef>
              <c:f>Лист1!$C$21:$C$28</c:f>
              <c:numCache>
                <c:formatCode>General</c:formatCode>
                <c:ptCount val="8"/>
                <c:pt idx="0">
                  <c:v>1227</c:v>
                </c:pt>
                <c:pt idx="1">
                  <c:v>1058</c:v>
                </c:pt>
                <c:pt idx="2">
                  <c:v>2424</c:v>
                </c:pt>
                <c:pt idx="3">
                  <c:v>701</c:v>
                </c:pt>
                <c:pt idx="4">
                  <c:v>1227</c:v>
                </c:pt>
                <c:pt idx="6">
                  <c:v>466</c:v>
                </c:pt>
                <c:pt idx="7">
                  <c:v>2933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8-44D8-8569-3B552564EF12}"/>
            </c:ext>
          </c:extLst>
        </c:ser>
        <c:ser>
          <c:idx val="1"/>
          <c:order val="1"/>
          <c:tx>
            <c:strRef>
              <c:f>Лист1!$D$20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-6.7239351460695173E-17"/>
                  <c:y val="-5.793704433027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98-44D8-8569-3B552564E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Лист1!$B$21:$B$28</c:f>
              <c:strCache>
                <c:ptCount val="8"/>
                <c:pt idx="0">
                  <c:v>другие организации</c:v>
                </c:pt>
                <c:pt idx="1">
                  <c:v>обучение на дому</c:v>
                </c:pt>
                <c:pt idx="2">
                  <c:v>общеоб.организации </c:v>
                </c:pt>
                <c:pt idx="3">
                  <c:v>спец.кл.(группы)</c:v>
                </c:pt>
                <c:pt idx="4">
                  <c:v>спец.организации</c:v>
                </c:pt>
                <c:pt idx="5">
                  <c:v>центр поддержки детей с аутизмом</c:v>
                </c:pt>
                <c:pt idx="6">
                  <c:v>РЦ</c:v>
                </c:pt>
                <c:pt idx="7">
                  <c:v>КППК</c:v>
                </c:pt>
              </c:strCache>
            </c:strRef>
          </c:cat>
          <c:val>
            <c:numRef>
              <c:f>Лист1!$D$21:$D$28</c:f>
              <c:numCache>
                <c:formatCode>General</c:formatCode>
                <c:ptCount val="8"/>
                <c:pt idx="0">
                  <c:v>2689</c:v>
                </c:pt>
                <c:pt idx="1">
                  <c:v>1080</c:v>
                </c:pt>
                <c:pt idx="2">
                  <c:v>2724</c:v>
                </c:pt>
                <c:pt idx="3">
                  <c:v>772</c:v>
                </c:pt>
                <c:pt idx="4">
                  <c:v>1308</c:v>
                </c:pt>
                <c:pt idx="5">
                  <c:v>2021</c:v>
                </c:pt>
                <c:pt idx="6">
                  <c:v>854</c:v>
                </c:pt>
                <c:pt idx="7">
                  <c:v>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98-44D8-8569-3B552564E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50752"/>
        <c:axId val="63849024"/>
        <c:axId val="0"/>
      </c:bar3DChart>
      <c:catAx>
        <c:axId val="710507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849024"/>
        <c:crosses val="autoZero"/>
        <c:auto val="1"/>
        <c:lblAlgn val="l"/>
        <c:lblOffset val="100"/>
        <c:noMultiLvlLbl val="0"/>
      </c:catAx>
      <c:valAx>
        <c:axId val="63849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50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2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6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3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083BB-1A45-43BB-A2E5-26CA50910E4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12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ADFD-8B3B-4522-B280-6DAAF1380C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54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F6F02-5180-44A4-89B5-B470AC7821C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42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4FD0B-80B6-4D26-AE2F-86CB456A769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922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EAF63-8EBC-4544-93BB-7CE1A7D1C7A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04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68484-2073-4BCF-9EF7-7E5AFD4690F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69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5D368-420C-41CE-AEC7-E16F650CA51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15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72D04-BC11-43B5-AE14-35403AB2848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5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C2F8A-9060-433B-9E58-5E9ED5FEEAB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1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0426-1A80-4B75-93F2-939262102D3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404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4CF8C-B134-4206-89DE-9FFAAFA3AB2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90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083BB-1A45-43BB-A2E5-26CA50910E4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30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ADFD-8B3B-4522-B280-6DAAF1380C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3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F6F02-5180-44A4-89B5-B470AC7821C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59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4FD0B-80B6-4D26-AE2F-86CB456A769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980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EAF63-8EBC-4544-93BB-7CE1A7D1C7A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695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68484-2073-4BCF-9EF7-7E5AFD4690F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654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5D368-420C-41CE-AEC7-E16F650CA51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37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99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72D04-BC11-43B5-AE14-35403AB2848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19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C2F8A-9060-433B-9E58-5E9ED5FEEAB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8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0426-1A80-4B75-93F2-939262102D3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74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4CF8C-B134-4206-89DE-9FFAAFA3AB2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28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4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5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3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5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2611-A8C1-41B5-84EF-BD841ED6692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4BE4-763D-44C7-8D7D-F8EF94E8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3D403-A0E9-4D4F-AAA9-8A8AEF59CB3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4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3D403-A0E9-4D4F-AAA9-8A8AEF59CB3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95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0175" y="316523"/>
            <a:ext cx="9556595" cy="19431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785" y="2015196"/>
            <a:ext cx="11601985" cy="432028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помощи детям с аутизмом в системе образования Республики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	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Ерсарина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А.К. –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диагностико-консультативным отделом 			               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Национального научно-практического центра развития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специального и инклюзивного образования, канд. психол.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4" y="432263"/>
            <a:ext cx="1578459" cy="1479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319" y="482779"/>
            <a:ext cx="1706939" cy="15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628" y="1407921"/>
            <a:ext cx="11168743" cy="487858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kk-KZ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развивающей работы включает в себя четыре программы</a:t>
            </a:r>
            <a:r>
              <a:rPr lang="ru-RU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0"/>
              </a:spcBef>
            </a:pPr>
            <a:endParaRPr lang="ru-RU" sz="22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раннего и дошкольного возраста с легкими и умеренными аутистическими расстройствами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 algn="l">
              <a:spcBef>
                <a:spcPts val="0"/>
              </a:spcBef>
            </a:pPr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раннего и дошкольного возраста с тяжелыми аутистическими расстройствами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 algn="l">
              <a:spcBef>
                <a:spcPts val="0"/>
              </a:spcBef>
            </a:pPr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предшкольного и школьного возраста с легкими и умеренными аутистическими расстройствами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 algn="l">
              <a:spcBef>
                <a:spcPts val="0"/>
              </a:spcBef>
            </a:pPr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программу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вовлечению родителей в развивающую работу с ребенком.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890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628" y="1338163"/>
            <a:ext cx="11168743" cy="5368437"/>
          </a:xfrm>
        </p:spPr>
        <p:txBody>
          <a:bodyPr>
            <a:noAutofit/>
          </a:bodyPr>
          <a:lstStyle/>
          <a:p>
            <a:pPr algn="l"/>
            <a:r>
              <a:rPr lang="ru-RU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ru-RU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эмоционально-ориентированные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подходы: эмоционально-смысловой подход О.С.Никольской, метод DIR-FT («Floortime») С.Гринспена и С.Уидер;   </a:t>
            </a:r>
          </a:p>
          <a:p>
            <a:pPr algn="l"/>
            <a:r>
              <a:rPr lang="ru-RU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методы, основанные на принципе имитации и следования за ребенком: программа Son-Rise (Б.Кауфман, С.Кауфман); модель развития прелингвистических навыков Мелье (Prelinguistic Milieu Teaching PMT; Yoder and Warren); метод отставленной имитации Баймухановой М.Е. ;  </a:t>
            </a:r>
          </a:p>
          <a:p>
            <a:pPr algn="l"/>
            <a:r>
              <a:rPr lang="ru-RU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поведенческие подходы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прикладной анализ поведения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Ловаас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ТЕАССН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(Treatment and Education of Autistic and Related Communication Handicapped Children, Eric Schopler);  </a:t>
            </a:r>
            <a:endParaRPr lang="ru-RU" sz="18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подходы, основанные на использовании альтернативных средств коммуникации (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 </a:t>
            </a:r>
          </a:p>
          <a:p>
            <a:pPr algn="l"/>
            <a:r>
              <a:rPr lang="ru-RU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подходы, применяемые в оказании помощи родителям детей с аутизмом «Денверская модель раннего вмешательства для детей с аутизмом», групповые формы работы;   </a:t>
            </a:r>
          </a:p>
          <a:p>
            <a:pPr algn="l"/>
            <a:r>
              <a:rPr lang="ru-RU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 приемы сенсорной интеграции, телесно-ориентированные, кинезиологические и нейропсихологические методы работы;   </a:t>
            </a:r>
          </a:p>
          <a:p>
            <a:pPr algn="l"/>
            <a:r>
              <a:rPr lang="ru-RU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7)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 приемы развития навыков общения у детей, используемые в практике детской психологии и педагогики.</a:t>
            </a:r>
            <a:endParaRPr 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511628" y="440576"/>
            <a:ext cx="915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Научно-методические основы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20861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055" y="1164769"/>
            <a:ext cx="11168743" cy="5368437"/>
          </a:xfrm>
        </p:spPr>
        <p:txBody>
          <a:bodyPr>
            <a:normAutofit/>
          </a:bodyPr>
          <a:lstStyle/>
          <a:p>
            <a:pPr algn="l"/>
            <a:endParaRPr lang="ru-RU" sz="1800" b="1" i="1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3200" b="1" i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3200" b="1" i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b="1" i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</a:t>
            </a:r>
            <a:r>
              <a:rPr lang="ru-RU" b="1" i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утверждении Правил оценки особых образовательных потребностей. </a:t>
            </a:r>
            <a:r>
              <a:rPr lang="ru-RU" i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Министра образования и науки Республики Казахстан от 12 января 2022 года № 4.  </a:t>
            </a:r>
          </a:p>
          <a:p>
            <a:pPr algn="l"/>
            <a:r>
              <a:rPr lang="ru-RU" sz="3200" b="1" i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</a:t>
            </a:r>
            <a:r>
              <a:rPr lang="en-US" b="1" i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утверждении Правил психолого-педагогического сопровождения в организациях образования</a:t>
            </a:r>
            <a:r>
              <a:rPr lang="ru-RU" b="1" i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i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Министра образования и науки Республики Казахстан от 12 января 2022 года № 6.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687055" y="112457"/>
            <a:ext cx="1094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III</a:t>
            </a:r>
            <a:r>
              <a:rPr lang="ru-RU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уровень. Психолого-педагогическое сопровождение детей с аутизмом в школьных организациях</a:t>
            </a:r>
            <a:endParaRPr lang="ru-RU" sz="24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943" y="1206533"/>
            <a:ext cx="11168743" cy="5368437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kk-KZ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В общеобразовательных школах:</a:t>
            </a:r>
          </a:p>
          <a:p>
            <a:pPr algn="l"/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Оценка </a:t>
            </a:r>
            <a:r>
              <a:rPr lang="ru-RU" b="1">
                <a:solidFill>
                  <a:schemeClr val="accent5">
                    <a:lumMod val="75000"/>
                  </a:schemeClr>
                </a:solidFill>
              </a:rPr>
              <a:t>особых образовательных потребностей детей с аутизмом и РАС</a:t>
            </a:r>
          </a:p>
          <a:p>
            <a:pPr algn="l"/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Создание </a:t>
            </a:r>
            <a:r>
              <a:rPr lang="ru-RU" b="1">
                <a:solidFill>
                  <a:schemeClr val="accent5">
                    <a:lumMod val="75000"/>
                  </a:schemeClr>
                </a:solidFill>
              </a:rPr>
              <a:t>специальных условий обучения:</a:t>
            </a:r>
          </a:p>
          <a:p>
            <a:pPr marL="800100" lvl="1" indent="-3429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smtClean="0">
                <a:solidFill>
                  <a:schemeClr val="accent5">
                    <a:lumMod val="75000"/>
                  </a:schemeClr>
                </a:solidFill>
              </a:rPr>
              <a:t>адаптация</a:t>
            </a: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, индивидуализация учебных программ</a:t>
            </a:r>
          </a:p>
          <a:p>
            <a:pPr marL="800100" lvl="1" indent="-3429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специальные и альтернативные методов обучения</a:t>
            </a:r>
          </a:p>
          <a:p>
            <a:pPr marL="800100" lvl="1" indent="-3429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специальные учебники, пособия, материалы </a:t>
            </a:r>
          </a:p>
          <a:p>
            <a:pPr marL="800100" lvl="1" indent="-3429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помощь психолога, специального педагога, логопеда      </a:t>
            </a:r>
          </a:p>
          <a:p>
            <a:pPr marL="800100" lvl="1" indent="-3429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индивидуальное сопровождение   педагогом-ассистентом     </a:t>
            </a:r>
          </a:p>
          <a:p>
            <a:pPr marL="800100" lvl="1" indent="-3429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smtClean="0">
                <a:solidFill>
                  <a:schemeClr val="accent5">
                    <a:lumMod val="75000"/>
                  </a:schemeClr>
                </a:solidFill>
              </a:rPr>
              <a:t>обучение </a:t>
            </a: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в кабинете психолого-педагогического </a:t>
            </a:r>
            <a:r>
              <a:rPr lang="ru-RU" sz="2400" smtClean="0">
                <a:solidFill>
                  <a:schemeClr val="accent5">
                    <a:lumMod val="75000"/>
                  </a:schemeClr>
                </a:solidFill>
              </a:rPr>
              <a:t> сопровождения</a:t>
            </a: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, в т.ч. на основе </a:t>
            </a:r>
            <a:r>
              <a:rPr lang="ru-RU" sz="2400" smtClean="0">
                <a:solidFill>
                  <a:schemeClr val="accent5">
                    <a:lumMod val="75000"/>
                  </a:schemeClr>
                </a:solidFill>
              </a:rPr>
              <a:t>принципов прикладного </a:t>
            </a: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анализа поведения   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081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943" y="1328480"/>
            <a:ext cx="11168743" cy="536843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психолого-педагогического сопровождения детей с ООП создаются школьные службы психолого-педагогического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сопровождения.</a:t>
            </a:r>
          </a:p>
          <a:p>
            <a:pPr algn="just">
              <a:spcBef>
                <a:spcPts val="0"/>
              </a:spcBef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координации деятельности и методической помощи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службам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 на базе общеобразовательных организаций создаются областные (городские, районные) Ресурсные центры развития инклюзивных практик и обмена опытом. </a:t>
            </a:r>
            <a:endParaRPr lang="ru-RU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Кабинеты поддержки инклюзии, созданные при содействии Фонда «Болашак», оказывающих помощь с использованием методов обучения, основанных на принципах прикладного анализа </a:t>
            </a:r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112294" y="175846"/>
            <a:ext cx="1201553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уровень. Психолого-педагогическое сопровождение детей с аутизмом в школьных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2237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943" y="1328480"/>
            <a:ext cx="11168743" cy="536843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обеспечение: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Психолого-педагогическое сопровождение детей с особыми   образовательными потребностями в общеобразовательной школе: метод. рекомендации/   Елисеева И.Г., Ерсарина А.К. - Алматы: ННПЦ КП, 2019. 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Психолого-педагогическая поддержка школьников  с особыми образовательными потребностями в общеобразовательной школе (уровневый подход):  метод. рекомендации/   Елисеева И.Г.,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Аханова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Ж.Б. - Алматы: ННПЦ РСИО, 2020.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Индивидуализация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учебно-воспитательного процесса   школьников с особыми образовательными потребностями в общеобразовательной школе:  метод. рекомендации/   Елисеева И.Г. - Алматы: ННПЦ РСИО, 2021,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Сопровождение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с особыми образовательными потребностями педагогом-ассистентом в организациях образования: метод. рекомендации/ Егорова Е.В.,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Аханова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Ж.Б.,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Култаев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Д.Х. - Алматы: ННПЦ РСИО, 2022.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Психологическое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особыми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образовательными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потребностями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общеобразовательных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Ерсарина А.К. -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Алматы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ННПЦ РСИО, 2022.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Как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помочь аутичному ребенку в школе: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Практическое руководство для учителей школ /автор-составитель Ерсарина А.К. –  Алматы, 2010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176463" y="175846"/>
            <a:ext cx="1183907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уровень. Психолого-педагогическое сопровождение детей с аутизмом в школьных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12988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0185" y="1206533"/>
            <a:ext cx="9378461" cy="5368437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деятельности:</a:t>
            </a:r>
          </a:p>
          <a:p>
            <a:pPr algn="l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научно-методическое  обеспечение, консультативная  помощь и координация деятельности региональных ресурсных центров развития инклюзивных практик в Республике Казахстан</a:t>
            </a: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настоящее время в Казахстане действует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Ресурсных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 развития инклюзивных практик.</a:t>
            </a:r>
          </a:p>
          <a:p>
            <a:pPr algn="l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Ресурсные центры создаются в организациях среднего образования, имеющих опыт инклюзивной образовательной практики.</a:t>
            </a:r>
          </a:p>
          <a:p>
            <a:pPr algn="l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РЦ – психолого-педагогическое сопровождение детей с ООП; организационно-методическая 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консультативная помощь,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общеобразовательных организаций в процессе реализации инклюзивных  практик. </a:t>
            </a:r>
          </a:p>
          <a:p>
            <a:pPr algn="l"/>
            <a:endParaRPr lang="ru-RU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738553" y="64458"/>
            <a:ext cx="1019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Ресурсный центр </a:t>
            </a:r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инклюзивных </a:t>
            </a:r>
            <a:r>
              <a:rPr lang="ru-RU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 </a:t>
            </a:r>
            <a:br>
              <a:rPr lang="ru-RU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ННПЦ РСИО</a:t>
            </a:r>
            <a:endParaRPr lang="ru-RU" sz="24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5392" t="15639" r="77713" b="70756"/>
          <a:stretch/>
        </p:blipFill>
        <p:spPr bwMode="auto">
          <a:xfrm>
            <a:off x="10469373" y="37714"/>
            <a:ext cx="936514" cy="884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630" y="1206533"/>
            <a:ext cx="11605847" cy="536843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Практическая работа по психолого-педагогическому сопровождению  детей с ООП:</a:t>
            </a:r>
          </a:p>
          <a:p>
            <a:pPr marL="342900" indent="-3429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с аутизмом психологом, педагогом-дефектологом, педагогом-ассистентом в форме индивидуальных и подгрупповых занятий;</a:t>
            </a:r>
          </a:p>
          <a:p>
            <a:pPr marL="342900" indent="-3429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родителей, учителей, специалистов по обучению, воспитанию и сопровождению детей 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67096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996461" y="261585"/>
            <a:ext cx="1019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Ресурсный центр </a:t>
            </a:r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ННПЦ </a:t>
            </a:r>
            <a:r>
              <a:rPr lang="ru-RU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РСИО</a:t>
            </a:r>
            <a:endParaRPr lang="ru-RU" sz="32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Объект 3"/>
          <p:cNvPicPr>
            <a:picLocks/>
          </p:cNvPicPr>
          <p:nvPr/>
        </p:nvPicPr>
        <p:blipFill rotWithShape="1">
          <a:blip r:embed="rId3"/>
          <a:srcRect b="5038"/>
          <a:stretch/>
        </p:blipFill>
        <p:spPr bwMode="auto">
          <a:xfrm>
            <a:off x="775432" y="4064924"/>
            <a:ext cx="2235161" cy="1446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b="5323"/>
          <a:stretch/>
        </p:blipFill>
        <p:spPr bwMode="auto">
          <a:xfrm>
            <a:off x="3290936" y="4064924"/>
            <a:ext cx="2485506" cy="1446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b="5323"/>
          <a:stretch/>
        </p:blipFill>
        <p:spPr bwMode="auto">
          <a:xfrm>
            <a:off x="6056786" y="4064924"/>
            <a:ext cx="2326600" cy="1446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8580813" y="4064924"/>
            <a:ext cx="2575560" cy="14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630" y="1206533"/>
            <a:ext cx="11605847" cy="536843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Организационно-методическая работа: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отбор эффективных технологий и методик обучения детей с ООП в условиях общего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образования;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  учебно-методических материалов и рекомендаций для учителей и специалистов службы сопровождения; </a:t>
            </a:r>
          </a:p>
          <a:p>
            <a:pPr marL="342900" indent="-342900" algn="just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курсов повышения квалификации, обучающих семинаров, тренингов, с целью повышения компетентности учителей и специалистов региональных ресурсных центров общеобразовательных школ Республики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973014" y="235568"/>
            <a:ext cx="1019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Ресурсный центр </a:t>
            </a:r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ННПЦ </a:t>
            </a:r>
            <a:r>
              <a:rPr lang="ru-RU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РСИО</a:t>
            </a:r>
            <a:endParaRPr lang="ru-RU" sz="32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14" y="4638502"/>
            <a:ext cx="2344189" cy="19701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38500"/>
            <a:ext cx="2445326" cy="19701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9" y="4638500"/>
            <a:ext cx="2460567" cy="19701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8" y="4638500"/>
            <a:ext cx="2635135" cy="19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630" y="1206533"/>
            <a:ext cx="11605847" cy="5368437"/>
          </a:xfr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Информационно-консультативная работа: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индивидуальных и групповых консультаций для администрации, учителей, специалистов служб сопровождения, родителей общеобразовательных организаций всех регионов и других заинтересованных лиц по сопровождению детей с ООП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973014" y="235568"/>
            <a:ext cx="1019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Ресурсный центр </a:t>
            </a:r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ННПЦ </a:t>
            </a:r>
            <a:r>
              <a:rPr lang="ru-RU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РСИО</a:t>
            </a:r>
            <a:endParaRPr lang="ru-RU" sz="32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98" y="3383280"/>
            <a:ext cx="2377440" cy="2926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65" y="3383281"/>
            <a:ext cx="2743200" cy="29260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3383281"/>
            <a:ext cx="2842953" cy="29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34" y="1562794"/>
            <a:ext cx="3549535" cy="4205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smtClean="0">
              <a:solidFill>
                <a:srgbClr val="0070C0"/>
              </a:solidFill>
            </a:endParaRPr>
          </a:p>
          <a:p>
            <a:pPr lvl="1" algn="ctr"/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8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</a:p>
          <a:p>
            <a:pPr lvl="1" algn="ctr">
              <a:lnSpc>
                <a:spcPct val="90000"/>
              </a:lnSpc>
            </a:pPr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консультирование аутизма</a:t>
            </a:r>
          </a:p>
          <a:p>
            <a:pPr lvl="1" algn="ctr">
              <a:lnSpc>
                <a:spcPct val="9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</a:t>
            </a:r>
          </a:p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2369" y="1562794"/>
            <a:ext cx="3291840" cy="4205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b="1" dirty="0">
              <a:solidFill>
                <a:srgbClr val="0070C0"/>
              </a:solidFill>
            </a:endParaRPr>
          </a:p>
          <a:p>
            <a:pPr lvl="1"/>
            <a:endParaRPr lang="ru-RU" sz="2000" b="1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ctr"/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20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</a:p>
          <a:p>
            <a:pPr lvl="1" algn="ctr">
              <a:lnSpc>
                <a:spcPct val="90000"/>
              </a:lnSpc>
            </a:pPr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Психолого-педагогическая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аутичным детям в раннем и дошкольном возрасте </a:t>
            </a:r>
          </a:p>
          <a:p>
            <a:pPr lvl="1" algn="ctr">
              <a:lnSpc>
                <a:spcPct val="90000"/>
              </a:lnSpc>
            </a:pPr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КППК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РЦ, дошкольные организации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37909" y="1571106"/>
            <a:ext cx="3374967" cy="4197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  <a:p>
            <a:pPr lvl="1" algn="ctr"/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28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</a:p>
          <a:p>
            <a:pPr lvl="1" algn="ctr">
              <a:lnSpc>
                <a:spcPct val="90000"/>
              </a:lnSpc>
            </a:pPr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детей с аутизмом в школах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131422" y="1386086"/>
            <a:ext cx="2636" cy="450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002520" y="1430161"/>
            <a:ext cx="24668" cy="4456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349134" y="112457"/>
            <a:ext cx="1166869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kk-KZ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помощи детям с аутизмом в системе образования  Республики Казахстан</a:t>
            </a:r>
            <a:endParaRPr lang="ru-RU" sz="28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431" y="1206533"/>
            <a:ext cx="11136924" cy="536843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 и дополнения 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НПА</a:t>
            </a:r>
          </a:p>
          <a:p>
            <a:pPr algn="l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методических рекомендаций по психолого-педагогическому сопровождению детей с нарушениями общения и социального взаимодействия (РАС) в дошкольных и школьных организациях образования.</a:t>
            </a:r>
          </a:p>
          <a:p>
            <a:pPr algn="l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квалификации. Подготовка национальных тренеров в области инклюзивного образования, в том числе обучения и сопровождения детей с РАС.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973014" y="235568"/>
            <a:ext cx="1019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 </a:t>
            </a:r>
            <a:r>
              <a:rPr lang="ru-RU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</a:p>
          <a:p>
            <a:pPr algn="ctr"/>
            <a:endParaRPr lang="ru-RU" sz="32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15" y="40942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  <a:endParaRPr lang="ru-RU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7B064-65C5-4B39-B193-BFA53D8B8A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943" y="1206533"/>
            <a:ext cx="11168743" cy="5368437"/>
          </a:xfrm>
        </p:spPr>
        <p:txBody>
          <a:bodyPr>
            <a:normAutofit/>
          </a:bodyPr>
          <a:lstStyle/>
          <a:p>
            <a:pPr lvl="1" algn="l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 – психолого-медико-педагогическое обследование и консультирование детей в возрасте от 0 до 18 лет. Создана сеть региональных ПМПК –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консультации.</a:t>
            </a:r>
          </a:p>
          <a:p>
            <a:pPr lvl="1" algn="l"/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Социально-педагогическая модель. Заключение ПМПК – «Нарушение\трудности общения и социального взаимодействия».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67790660"/>
              </p:ext>
            </p:extLst>
          </p:nvPr>
        </p:nvGraphicFramePr>
        <p:xfrm>
          <a:off x="1133301" y="3483429"/>
          <a:ext cx="9925397" cy="309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Прямоугольник 7"/>
          <p:cNvSpPr/>
          <p:nvPr/>
        </p:nvSpPr>
        <p:spPr>
          <a:xfrm>
            <a:off x="1724041" y="266346"/>
            <a:ext cx="887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уровень.  Диагностика и консультирование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1418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49134" y="120740"/>
            <a:ext cx="1166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детей с аутизмом РАС в региональных ПМПК</a:t>
            </a:r>
          </a:p>
        </p:txBody>
      </p:sp>
      <p:graphicFrame>
        <p:nvGraphicFramePr>
          <p:cNvPr id="4" name="Объект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405851"/>
              </p:ext>
            </p:extLst>
          </p:nvPr>
        </p:nvGraphicFramePr>
        <p:xfrm>
          <a:off x="97970" y="1654630"/>
          <a:ext cx="6901543" cy="420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28640595"/>
              </p:ext>
            </p:extLst>
          </p:nvPr>
        </p:nvGraphicFramePr>
        <p:xfrm>
          <a:off x="7511143" y="1654630"/>
          <a:ext cx="4408714" cy="420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7227798" y="1394369"/>
            <a:ext cx="21773" cy="4854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829" y="1206533"/>
            <a:ext cx="11908971" cy="5368437"/>
          </a:xfrm>
        </p:spPr>
        <p:txBody>
          <a:bodyPr>
            <a:normAutofit/>
          </a:bodyPr>
          <a:lstStyle/>
          <a:p>
            <a:pPr algn="l"/>
            <a:r>
              <a:rPr lang="ru-RU" sz="19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ННПЦ РСИО создано научно-методическое обеспечение деятельности ПМПК по обследованию и консультированию детей с аутизмом:</a:t>
            </a:r>
          </a:p>
          <a:p>
            <a:pPr algn="l"/>
            <a:r>
              <a:rPr lang="ru-RU" sz="19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kk-KZ" sz="19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9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руководства «Детский аутизм. Диагностика и консультирование». (</a:t>
            </a:r>
            <a:r>
              <a:rPr lang="kk-KZ" sz="19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ННПЦ КП, </a:t>
            </a:r>
            <a:r>
              <a:rPr lang="ru-RU" sz="19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2011г</a:t>
            </a:r>
            <a:r>
              <a:rPr lang="ru-RU" sz="1900" b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90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190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kk-KZ" sz="19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1900" b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900" b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90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  <a:r>
              <a:rPr lang="ru-RU" sz="19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обследования и консультирования детей с аутизмом в психолого-медико-педагогической </a:t>
            </a:r>
            <a:r>
              <a:rPr lang="ru-RU" sz="190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консультации</a:t>
            </a:r>
            <a:r>
              <a:rPr lang="ru-RU" sz="19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90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900" b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(ННПЦ </a:t>
            </a:r>
            <a:r>
              <a:rPr lang="kk-KZ" sz="1900" b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КП,2021г.)</a:t>
            </a:r>
            <a:endParaRPr lang="ru-RU" sz="190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190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Прямоугольник 7"/>
          <p:cNvSpPr/>
          <p:nvPr/>
        </p:nvSpPr>
        <p:spPr>
          <a:xfrm>
            <a:off x="852959" y="266346"/>
            <a:ext cx="10892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Обследование и консультирование </a:t>
            </a:r>
            <a:r>
              <a:rPr lang="ru-RU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детей с РАС в ПМПК 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1" y="4047517"/>
            <a:ext cx="1595611" cy="20348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4605125"/>
            <a:ext cx="1394444" cy="17868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3155" r="13063" b="15972"/>
          <a:stretch/>
        </p:blipFill>
        <p:spPr>
          <a:xfrm>
            <a:off x="7613584" y="4103893"/>
            <a:ext cx="3349591" cy="20511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52" y="4103893"/>
            <a:ext cx="1522574" cy="20055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55" y="4605125"/>
            <a:ext cx="1402940" cy="17868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5534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943" y="1337162"/>
            <a:ext cx="11168743" cy="5368437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программа состоит из трех программ</a:t>
            </a:r>
          </a:p>
          <a:p>
            <a:pPr lvl="0" algn="l">
              <a:spcBef>
                <a:spcPts val="0"/>
              </a:spcBef>
            </a:pPr>
            <a:r>
              <a:rPr lang="ru-RU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обследования и консультирования детей: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раннего </a:t>
            </a:r>
            <a:r>
              <a:rPr lang="ru-RU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возраста </a:t>
            </a:r>
            <a:endParaRPr lang="ru-RU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дошкольного возраста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школьного </a:t>
            </a:r>
            <a:r>
              <a:rPr lang="ru-RU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возраста</a:t>
            </a:r>
          </a:p>
          <a:p>
            <a:endParaRPr lang="ru-RU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включает в себя: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возрастную характеристику детей с аутизмом;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комплексного обследования в ПМПК;</a:t>
            </a:r>
          </a:p>
          <a:p>
            <a:pPr marL="800100" lvl="1" indent="-34290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медицинского, психологического, логопедического, педагогического обследования;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(оценки) результатов обследования и критерии диагностики аутизма;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семьи ребенка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76943" y="3461657"/>
            <a:ext cx="7015843" cy="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http://osrussia.com/index.php?cmg_call=cmg/MediaServer&amp;mediaId=3510&amp;height=669&amp;width=5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8814"/>
          <a:stretch/>
        </p:blipFill>
        <p:spPr bwMode="auto">
          <a:xfrm>
            <a:off x="6329903" y="1164771"/>
            <a:ext cx="5481427" cy="33989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5392" t="15639" r="77713" b="70756"/>
          <a:stretch/>
        </p:blipFill>
        <p:spPr bwMode="auto">
          <a:xfrm>
            <a:off x="934223" y="93785"/>
            <a:ext cx="882854" cy="813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99" y="1289957"/>
            <a:ext cx="2224461" cy="27832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41" y="1358776"/>
            <a:ext cx="2149642" cy="27144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Объект 6"/>
          <p:cNvPicPr>
            <a:picLocks noGrp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t="18412" r="32521" b="25613"/>
          <a:stretch/>
        </p:blipFill>
        <p:spPr>
          <a:xfrm>
            <a:off x="6329904" y="4910084"/>
            <a:ext cx="3222779" cy="18477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4910085"/>
            <a:ext cx="3208629" cy="18314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792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943" y="1206533"/>
            <a:ext cx="11168743" cy="552677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оказания психолого-педагогической помощи детям с ОВ раннего и дошкольного возраста и в том числе с аутизмом в РК действует </a:t>
            </a: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208 КППК,  9 центров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поддержки детей с аутизмом 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</a:t>
            </a:r>
            <a:r>
              <a:rPr lang="ru-RU" sz="2000" b="1" u="sng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Асыл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Мирас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  <a:r>
              <a:rPr lang="ru-RU" sz="2000" u="sng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13 РЦ.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Психолого-педагогическая помощь также оказывается в специальных и общеобразовательных дошкольных организациях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Прямоугольник 7"/>
          <p:cNvSpPr/>
          <p:nvPr/>
        </p:nvSpPr>
        <p:spPr>
          <a:xfrm>
            <a:off x="1799729" y="50902"/>
            <a:ext cx="9324990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уровень. 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помощи детям с аутизмом </a:t>
            </a:r>
          </a:p>
          <a:p>
            <a:pPr algn="ctr">
              <a:lnSpc>
                <a:spcPct val="90000"/>
              </a:lnSpc>
            </a:pPr>
            <a:r>
              <a:rPr lang="ru-RU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раннем и дошкольном возрасте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84161999"/>
              </p:ext>
            </p:extLst>
          </p:nvPr>
        </p:nvGraphicFramePr>
        <p:xfrm>
          <a:off x="734786" y="2859380"/>
          <a:ext cx="10786654" cy="387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7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206533"/>
            <a:ext cx="11671821" cy="536843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системе образования РК впервые разработана отечественная 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специальная развивающая программа для детей с аутизмом (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ННПЦ РСИО, МОН РК, 2020г.)</a:t>
            </a:r>
          </a:p>
          <a:p>
            <a:pPr algn="just">
              <a:spcBef>
                <a:spcPts val="0"/>
              </a:spcBef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адресована психологам реабилитационных центров, кабинетов психолого-педагогической коррекции, специальных и общеобразовательных дошкольных организаций образования, оказывающих психолого-педагогическую помощь детям с расстройствами аутистического спектра. 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Фото Светлый фон неба и обла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9"/>
          <a:stretch/>
        </p:blipFill>
        <p:spPr bwMode="auto">
          <a:xfrm>
            <a:off x="0" y="-108858"/>
            <a:ext cx="12192001" cy="12736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7" y="3516380"/>
            <a:ext cx="1662595" cy="21200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52" y="4669660"/>
            <a:ext cx="1655560" cy="20468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6" descr="сканирование00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924" r="-890" b="313"/>
          <a:stretch/>
        </p:blipFill>
        <p:spPr bwMode="auto">
          <a:xfrm>
            <a:off x="8826271" y="4710388"/>
            <a:ext cx="2795635" cy="19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3468"/>
            <a:ext cx="2921925" cy="20675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4464" y="3516380"/>
            <a:ext cx="2630437" cy="1972828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53897" y="3238629"/>
            <a:ext cx="11168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1129</Words>
  <Application>Microsoft Office PowerPoint</Application>
  <PresentationFormat>Широкоэкранный</PresentationFormat>
  <Paragraphs>148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Aharoni</vt:lpstr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2_Тема Office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помощи детям с аутизмом в системе образования в Республике Казахстан</dc:title>
  <dc:creator>user</dc:creator>
  <cp:lastModifiedBy>user</cp:lastModifiedBy>
  <cp:revision>114</cp:revision>
  <dcterms:created xsi:type="dcterms:W3CDTF">2022-03-28T06:31:14Z</dcterms:created>
  <dcterms:modified xsi:type="dcterms:W3CDTF">2023-03-31T03:17:47Z</dcterms:modified>
</cp:coreProperties>
</file>